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webp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1" r:id="rId6"/>
    <p:sldId id="268" r:id="rId7"/>
    <p:sldId id="260" r:id="rId8"/>
    <p:sldId id="262" r:id="rId9"/>
    <p:sldId id="263" r:id="rId10"/>
    <p:sldId id="264" r:id="rId11"/>
    <p:sldId id="266" r:id="rId12"/>
    <p:sldId id="267" r:id="rId13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69" d="100"/>
          <a:sy n="69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5D8BD-B78D-46A1-A73D-D44968189197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583045-1CF3-4D6E-ADB5-3D9A8B95F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254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83045-1CF3-4D6E-ADB5-3D9A8B95F3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7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43DC-313E-4E0D-978F-8687CA808536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15F1E-321F-42A0-B890-CC9B611A13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175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43DC-313E-4E0D-978F-8687CA808536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15F1E-321F-42A0-B890-CC9B611A13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1296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43DC-313E-4E0D-978F-8687CA808536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15F1E-321F-42A0-B890-CC9B611A13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706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43DC-313E-4E0D-978F-8687CA808536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15F1E-321F-42A0-B890-CC9B611A13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96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43DC-313E-4E0D-978F-8687CA808536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15F1E-321F-42A0-B890-CC9B611A13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327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43DC-313E-4E0D-978F-8687CA808536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15F1E-321F-42A0-B890-CC9B611A13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676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43DC-313E-4E0D-978F-8687CA808536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15F1E-321F-42A0-B890-CC9B611A13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649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43DC-313E-4E0D-978F-8687CA808536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15F1E-321F-42A0-B890-CC9B611A13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935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43DC-313E-4E0D-978F-8687CA808536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15F1E-321F-42A0-B890-CC9B611A13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808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43DC-313E-4E0D-978F-8687CA808536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15F1E-321F-42A0-B890-CC9B611A13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195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43DC-313E-4E0D-978F-8687CA808536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15F1E-321F-42A0-B890-CC9B611A1388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2846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43DC-313E-4E0D-978F-8687CA808536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15F1E-321F-42A0-B890-CC9B611A13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6325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43DC-313E-4E0D-978F-8687CA808536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15F1E-321F-42A0-B890-CC9B611A1388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5868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43DC-313E-4E0D-978F-8687CA808536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15F1E-321F-42A0-B890-CC9B611A13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8986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43DC-313E-4E0D-978F-8687CA808536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15F1E-321F-42A0-B890-CC9B611A13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568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43DC-313E-4E0D-978F-8687CA808536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15F1E-321F-42A0-B890-CC9B611A13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866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543DC-313E-4E0D-978F-8687CA808536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3E15F1E-321F-42A0-B890-CC9B611A13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725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12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jpeg"/><Relationship Id="rId4" Type="http://schemas.microsoft.com/office/2007/relationships/hdphoto" Target="../media/hdphoto1.wdp"/><Relationship Id="rId9" Type="http://schemas.openxmlformats.org/officeDocument/2006/relationships/image" Target="../media/image14.web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mailto:ekhlasalrabee@yahoo.com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EC00A-46F3-75D9-A4B9-788620DF3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9843"/>
            <a:ext cx="9144000" cy="1360357"/>
          </a:xfrm>
        </p:spPr>
        <p:txBody>
          <a:bodyPr>
            <a:normAutofit fontScale="90000"/>
          </a:bodyPr>
          <a:lstStyle/>
          <a:p>
            <a:pPr algn="ctr"/>
            <a:r>
              <a:rPr lang="ar-SA" sz="4400" b="1" dirty="0">
                <a:solidFill>
                  <a:schemeClr val="tx1"/>
                </a:solidFill>
              </a:rPr>
              <a:t>الضبط الصفي بمساعدة أدوات الذكاء الاصطناعي</a:t>
            </a:r>
            <a:endParaRPr lang="en-GB" sz="4400" b="1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D5A49C-C130-6AFE-F3B1-9CA01DBDD8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810186"/>
            <a:ext cx="9144000" cy="1655762"/>
          </a:xfrm>
        </p:spPr>
        <p:txBody>
          <a:bodyPr>
            <a:normAutofit/>
          </a:bodyPr>
          <a:lstStyle/>
          <a:p>
            <a:pPr algn="ctr"/>
            <a:r>
              <a:rPr lang="ar-JO" sz="3600" dirty="0">
                <a:solidFill>
                  <a:schemeClr val="tx1"/>
                </a:solidFill>
              </a:rPr>
              <a:t>المدرب : إخلاص الربيع</a:t>
            </a:r>
            <a:endParaRPr lang="en-GB" sz="3600" dirty="0">
              <a:solidFill>
                <a:schemeClr val="tx1"/>
              </a:solidFill>
            </a:endParaRPr>
          </a:p>
          <a:p>
            <a:endParaRPr lang="en-GB" sz="3600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B7F29A-5A43-70F8-4070-19AB41EB2BA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021" y="1628668"/>
            <a:ext cx="6241958" cy="4153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755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3BD76-CB6B-FEB0-91E2-9DDB3A7A6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839" y="387355"/>
            <a:ext cx="10515600" cy="3241623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ar-SA" sz="2800" dirty="0">
                <a:solidFill>
                  <a:schemeClr val="tx1"/>
                </a:solidFill>
              </a:rPr>
              <a:t>السلام عليكم ورحمة الله وبركاته </a:t>
            </a:r>
            <a:r>
              <a:rPr lang="en-US" sz="2800" dirty="0">
                <a:solidFill>
                  <a:schemeClr val="tx1"/>
                </a:solidFill>
              </a:rPr>
              <a:t>🌷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ar-SA" sz="2800" dirty="0">
                <a:solidFill>
                  <a:schemeClr val="tx1"/>
                </a:solidFill>
              </a:rPr>
              <a:t>أهلًا وسهلًا بكم جميعًا في هذه الورشة التفاعلية</a:t>
            </a:r>
            <a:r>
              <a:rPr lang="ar-JO" sz="2800" dirty="0">
                <a:solidFill>
                  <a:schemeClr val="tx1"/>
                </a:solidFill>
              </a:rPr>
              <a:t> .</a:t>
            </a:r>
            <a:r>
              <a:rPr lang="en-US" sz="2800" dirty="0">
                <a:solidFill>
                  <a:schemeClr val="tx1"/>
                </a:solidFill>
              </a:rPr>
              <a:t/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ar-SA" sz="2800" dirty="0">
                <a:solidFill>
                  <a:schemeClr val="tx1"/>
                </a:solidFill>
              </a:rPr>
              <a:t>أنا إخلاص الربيع، مختصة في التربية الخاصة وصعوبات التعلم،</a:t>
            </a:r>
            <a:r>
              <a:rPr lang="en-US" sz="2800" dirty="0">
                <a:solidFill>
                  <a:schemeClr val="tx1"/>
                </a:solidFill>
              </a:rPr>
              <a:t/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ar-SA" sz="2800" dirty="0">
                <a:solidFill>
                  <a:schemeClr val="tx1"/>
                </a:solidFill>
              </a:rPr>
              <a:t>عملت في الميدان التربوي لسنوات طويلة، واهتم مؤخرًا بدمج أدوات الذكاء الاصطناعي في التعليم لتسهيل حياة المعلم ودعم الطلاب، خاصة ذوي صعوبات التعلم</a:t>
            </a:r>
            <a:r>
              <a:rPr lang="ar-JO" sz="2800" dirty="0">
                <a:solidFill>
                  <a:schemeClr val="tx1"/>
                </a:solidFill>
              </a:rPr>
              <a:t> .</a:t>
            </a:r>
            <a:endParaRPr lang="en-GB" sz="2800" dirty="0">
              <a:solidFill>
                <a:schemeClr val="tx1"/>
              </a:solidFill>
            </a:endParaRPr>
          </a:p>
          <a:p>
            <a:pPr algn="r"/>
            <a:endParaRPr lang="en-GB" sz="28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FDED3F-F6C8-0F37-CC3E-454B69A0FC5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07" y="2927955"/>
            <a:ext cx="5471432" cy="3647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801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3E4A9-5B7F-BE08-FA65-69FB35ADB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7666" y="248766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ar-SA" sz="3200" b="1" dirty="0"/>
              <a:t>نشاط كسر الجليد </a:t>
            </a:r>
            <a:r>
              <a:rPr lang="en-US" sz="3200" b="1" dirty="0"/>
              <a:t>   – Icebreaker </a:t>
            </a:r>
            <a:endParaRPr lang="en-GB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DC08F-7EF5-7FA3-95A7-8A7D8BCAE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3403" y="1156249"/>
            <a:ext cx="9085193" cy="3880773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ar-SA" sz="3200" dirty="0">
                <a:solidFill>
                  <a:schemeClr val="tx1"/>
                </a:solidFill>
              </a:rPr>
              <a:t>لو كان عندك مساعد رقمي يفهم سلوك طلابك ويقترح حلول، كيف ممكن يفيدك في ضبط الصف؟</a:t>
            </a:r>
            <a:endParaRPr lang="en-GB" sz="3200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B4A1CE-0819-C5F4-35C6-13491C2DDAB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819" y="2398872"/>
            <a:ext cx="4210362" cy="421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345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AFA10-E41F-3157-02BB-68F99E451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5184"/>
            <a:ext cx="10515600" cy="699177"/>
          </a:xfrm>
        </p:spPr>
        <p:txBody>
          <a:bodyPr>
            <a:normAutofit/>
          </a:bodyPr>
          <a:lstStyle/>
          <a:p>
            <a:pPr algn="ctr"/>
            <a:r>
              <a:rPr lang="ar-SA" sz="2800" dirty="0">
                <a:solidFill>
                  <a:schemeClr val="tx1"/>
                </a:solidFill>
              </a:rPr>
              <a:t>محاور الورشة</a:t>
            </a:r>
            <a:endParaRPr lang="en-GB" sz="28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CDB5C-3DFC-6B75-873A-BB11FE190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351" y="1139252"/>
            <a:ext cx="11737298" cy="5203721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ar-SA" dirty="0">
                <a:solidFill>
                  <a:schemeClr val="tx1"/>
                </a:solidFill>
              </a:rPr>
              <a:t>قبل أن نبدأ رحلتنا اليوم، دعونا نتعرف معًا على المحطات التي سنمر بها خلال هذه الساعة التفاعلية</a:t>
            </a:r>
            <a:r>
              <a:rPr lang="ar-JO" dirty="0">
                <a:solidFill>
                  <a:schemeClr val="tx1"/>
                </a:solidFill>
              </a:rPr>
              <a:t> . 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ar-SA" dirty="0">
                <a:solidFill>
                  <a:schemeClr val="tx1"/>
                </a:solidFill>
              </a:rPr>
              <a:t>سنتنقل بين محاولة فهم السلوك ال</a:t>
            </a:r>
            <a:r>
              <a:rPr lang="ar-JO" dirty="0">
                <a:solidFill>
                  <a:schemeClr val="tx1"/>
                </a:solidFill>
              </a:rPr>
              <a:t>صفي </a:t>
            </a:r>
            <a:r>
              <a:rPr lang="ar-SA" dirty="0">
                <a:solidFill>
                  <a:schemeClr val="tx1"/>
                </a:solidFill>
              </a:rPr>
              <a:t>، وبين استكشاف أدوات ذكية  تساعدنا في التعامل معه بطرق أكثر وعيًا وفاعلية</a:t>
            </a:r>
            <a:r>
              <a:rPr lang="ar-JO" dirty="0">
                <a:solidFill>
                  <a:schemeClr val="tx1"/>
                </a:solidFill>
              </a:rPr>
              <a:t> . 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ar-SA" dirty="0">
                <a:solidFill>
                  <a:schemeClr val="tx1"/>
                </a:solidFill>
              </a:rPr>
              <a:t>فنحن داخل الصف هدفنا ليس فقط ضبط السلوك، بل إدارته بذكاء ، وتحويل المواقف الصفية </a:t>
            </a:r>
            <a:endParaRPr lang="ar-JO" dirty="0">
              <a:solidFill>
                <a:schemeClr val="tx1"/>
              </a:solidFill>
            </a:endParaRPr>
          </a:p>
          <a:p>
            <a:pPr marL="0" indent="0" algn="r" rtl="1">
              <a:buNone/>
            </a:pPr>
            <a:r>
              <a:rPr lang="ar-SA" dirty="0">
                <a:solidFill>
                  <a:schemeClr val="tx1"/>
                </a:solidFill>
              </a:rPr>
              <a:t>إلى فرص للنمو والتعلّم وهنا يظهر لنا أنه مهما تنوعت الأدوات الرقمية وتطبيقات الذكاء الصناعي لن تحل محل معلم يمتلك مهارات الذكاء العاطفي واستشعار مشاكل وخصائص طلابه . </a:t>
            </a:r>
            <a:endParaRPr lang="en-GB" dirty="0">
              <a:solidFill>
                <a:schemeClr val="tx1"/>
              </a:solidFill>
            </a:endParaRPr>
          </a:p>
          <a:p>
            <a:pPr marL="0" indent="0" algn="r" rtl="1">
              <a:buNone/>
            </a:pPr>
            <a:r>
              <a:rPr lang="ar-SA" sz="3200" dirty="0">
                <a:solidFill>
                  <a:schemeClr val="tx1"/>
                </a:solidFill>
              </a:rPr>
              <a:t>محاور ورشتنا : </a:t>
            </a:r>
            <a:endParaRPr lang="en-GB" sz="3200" dirty="0">
              <a:solidFill>
                <a:schemeClr val="tx1"/>
              </a:solidFill>
            </a:endParaRPr>
          </a:p>
          <a:p>
            <a:pPr marL="0" indent="0" algn="r" rtl="1">
              <a:buNone/>
            </a:pPr>
            <a:r>
              <a:rPr lang="ar-SA" sz="3200" dirty="0">
                <a:solidFill>
                  <a:schemeClr val="tx1"/>
                </a:solidFill>
              </a:rPr>
              <a:t>فهم السلوك الصفي وإدارته الإيجابية</a:t>
            </a:r>
            <a:endParaRPr lang="en-GB" sz="3200" dirty="0">
              <a:solidFill>
                <a:schemeClr val="tx1"/>
              </a:solidFill>
            </a:endParaRPr>
          </a:p>
          <a:p>
            <a:pPr marL="0" indent="0" algn="r" rtl="1">
              <a:buNone/>
            </a:pPr>
            <a:r>
              <a:rPr lang="ar-SA" sz="3200" dirty="0">
                <a:solidFill>
                  <a:schemeClr val="tx1"/>
                </a:solidFill>
              </a:rPr>
              <a:t>تطبيقات الذكاء الاصطناعي في ضبط السلوك</a:t>
            </a:r>
            <a:endParaRPr lang="en-GB" sz="3200" dirty="0">
              <a:solidFill>
                <a:schemeClr val="tx1"/>
              </a:solidFill>
            </a:endParaRPr>
          </a:p>
          <a:p>
            <a:pPr marL="0" indent="0" algn="r" rtl="1">
              <a:buNone/>
            </a:pPr>
            <a:r>
              <a:rPr lang="ar-SA" sz="3200" dirty="0">
                <a:solidFill>
                  <a:schemeClr val="tx1"/>
                </a:solidFill>
              </a:rPr>
              <a:t>تجربة أدوات عملية وتبادل الخبرات </a:t>
            </a:r>
            <a:endParaRPr lang="en-GB" sz="3200" dirty="0">
              <a:solidFill>
                <a:schemeClr val="tx1"/>
              </a:solidFill>
            </a:endParaRPr>
          </a:p>
          <a:p>
            <a:pPr marL="0" indent="0" algn="r">
              <a:buNone/>
            </a:pP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30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EED77-B891-D790-3AE4-4B5D9BCAA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7666" y="489679"/>
            <a:ext cx="8596668" cy="1320800"/>
          </a:xfrm>
        </p:spPr>
        <p:txBody>
          <a:bodyPr/>
          <a:lstStyle/>
          <a:p>
            <a:pPr algn="ctr"/>
            <a:r>
              <a:rPr lang="ar-SA" dirty="0">
                <a:solidFill>
                  <a:schemeClr val="tx1"/>
                </a:solidFill>
              </a:rPr>
              <a:t>فهم السلوك الصفي وإدارته الإيجابية 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ED9E5-CE03-E1A8-021D-26ED74D67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7666" y="1488613"/>
            <a:ext cx="8596668" cy="3880773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sz="2400" dirty="0">
                <a:solidFill>
                  <a:schemeClr val="tx1"/>
                </a:solidFill>
              </a:rPr>
              <a:t>الطلاب اليوم تغيّروا</a:t>
            </a:r>
            <a:r>
              <a:rPr lang="en-US" sz="2400" dirty="0">
                <a:solidFill>
                  <a:schemeClr val="tx1"/>
                </a:solidFill>
              </a:rPr>
              <a:t>…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ar-SA" sz="2400" dirty="0">
                <a:solidFill>
                  <a:schemeClr val="tx1"/>
                </a:solidFill>
              </a:rPr>
              <a:t>تغيّرت بيئتهم، أدواتهم، وطرق تفكيرهم،لكنهم لم يفقدوا حاجتهم الأساسية</a:t>
            </a:r>
            <a:r>
              <a:rPr lang="en-US" sz="2400" dirty="0">
                <a:solidFill>
                  <a:schemeClr val="tx1"/>
                </a:solidFill>
              </a:rPr>
              <a:t>: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ar-SA" sz="2400" dirty="0">
                <a:solidFill>
                  <a:schemeClr val="tx1"/>
                </a:solidFill>
              </a:rPr>
              <a:t>أن يشعروا بأن هناك من يفهمهم ويؤمن بهم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GB" sz="2400" dirty="0">
              <a:solidFill>
                <a:schemeClr val="tx1"/>
              </a:solidFill>
            </a:endParaRPr>
          </a:p>
          <a:p>
            <a:pPr marL="0" indent="0" algn="r" rtl="1">
              <a:buNone/>
            </a:pPr>
            <a:r>
              <a:rPr lang="ar-SA" sz="2400" dirty="0">
                <a:solidFill>
                  <a:schemeClr val="tx1"/>
                </a:solidFill>
              </a:rPr>
              <a:t>فالسلوك الصفي — سواء كان إيجابيًا أو سلبيًا </a:t>
            </a:r>
            <a:r>
              <a:rPr lang="en-US" sz="2400" dirty="0">
                <a:solidFill>
                  <a:schemeClr val="tx1"/>
                </a:solidFill>
              </a:rPr>
              <a:t>—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ar-SA" sz="2400" dirty="0">
                <a:solidFill>
                  <a:schemeClr val="tx1"/>
                </a:solidFill>
              </a:rPr>
              <a:t>هو رسالة من الطالب تقول</a:t>
            </a:r>
            <a:r>
              <a:rPr lang="en-US" sz="2400" dirty="0">
                <a:solidFill>
                  <a:schemeClr val="tx1"/>
                </a:solidFill>
              </a:rPr>
              <a:t>: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dirty="0">
                <a:solidFill>
                  <a:schemeClr val="tx1"/>
                </a:solidFill>
              </a:rPr>
              <a:t>"</a:t>
            </a:r>
            <a:r>
              <a:rPr lang="ar-SA" sz="2400" dirty="0">
                <a:solidFill>
                  <a:schemeClr val="tx1"/>
                </a:solidFill>
              </a:rPr>
              <a:t>هل تراني؟ هل تفهمني؟</a:t>
            </a:r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9CF9A7-3AF5-43E0-F836-52817731FC3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81" y="3649799"/>
            <a:ext cx="4639567" cy="309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830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JO" dirty="0" smtClean="0">
                <a:solidFill>
                  <a:srgbClr val="FF0000"/>
                </a:solidFill>
              </a:rPr>
              <a:t>الإدارة الصفية الناجحه عنصر أساسي لبيئة دراسية ناجحة ومنضبطة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ar-JO" sz="2000" b="1" dirty="0" smtClean="0"/>
              <a:t>معلومة مهمة : </a:t>
            </a:r>
          </a:p>
          <a:p>
            <a:pPr algn="ctr"/>
            <a:r>
              <a:rPr lang="ar-JO" sz="2000" b="1" dirty="0" smtClean="0"/>
              <a:t>لا يوجد قانون أو وصفة ثابتة تطبق في حالات الادارة الصفية مع الجميع </a:t>
            </a:r>
            <a:endParaRPr lang="en-US" sz="20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ctr"/>
            <a:r>
              <a:rPr lang="ar-JO" b="1" dirty="0"/>
              <a:t>الإدارة الصفية لا تقترن بالضبط الصفي فقط بل هي أوسع تشمل تقنيات واستراتيجيات يوظفها المعلم في حصصه لخلق جو تفاعلي محفز ايجابي </a:t>
            </a:r>
            <a:endParaRPr lang="en-US" b="1" dirty="0"/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70486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A8C08F-E5B8-9F4A-C4C1-B8D04CBC00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774" y="1188640"/>
            <a:ext cx="10475626" cy="4480719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sz="2800" b="1" dirty="0" smtClean="0">
                <a:solidFill>
                  <a:srgbClr val="FF0000"/>
                </a:solidFill>
              </a:rPr>
              <a:t> </a:t>
            </a:r>
            <a:r>
              <a:rPr lang="ar-SA" sz="2800" b="1" dirty="0">
                <a:solidFill>
                  <a:srgbClr val="FF0000"/>
                </a:solidFill>
              </a:rPr>
              <a:t>السلوك الصفي : </a:t>
            </a:r>
            <a:endParaRPr lang="ar-JO" sz="2800" b="1" dirty="0">
              <a:solidFill>
                <a:srgbClr val="FF0000"/>
              </a:solidFill>
            </a:endParaRPr>
          </a:p>
          <a:p>
            <a:pPr marL="0" indent="0" algn="r" rtl="1">
              <a:buNone/>
            </a:pPr>
            <a:r>
              <a:rPr lang="ar-SA" sz="2400" b="1" dirty="0">
                <a:solidFill>
                  <a:schemeClr val="tx1"/>
                </a:solidFill>
              </a:rPr>
              <a:t>هو سلوك إيجابي عندما</a:t>
            </a:r>
            <a:endParaRPr lang="en-GB" sz="2400" b="1" dirty="0">
              <a:solidFill>
                <a:schemeClr val="tx1"/>
              </a:solidFill>
            </a:endParaRPr>
          </a:p>
          <a:p>
            <a:pPr marL="0" lvl="0" indent="0" algn="r" rtl="1">
              <a:buNone/>
            </a:pPr>
            <a:r>
              <a:rPr lang="ar-JO" sz="2400" dirty="0" smtClean="0">
                <a:solidFill>
                  <a:schemeClr val="tx1"/>
                </a:solidFill>
              </a:rPr>
              <a:t># </a:t>
            </a:r>
            <a:r>
              <a:rPr lang="ar-SA" sz="2400" dirty="0" smtClean="0">
                <a:solidFill>
                  <a:schemeClr val="tx1"/>
                </a:solidFill>
              </a:rPr>
              <a:t>يشعر </a:t>
            </a:r>
            <a:r>
              <a:rPr lang="ar-SA" sz="2400" dirty="0">
                <a:solidFill>
                  <a:schemeClr val="tx1"/>
                </a:solidFill>
              </a:rPr>
              <a:t>الطالب بالأمان والانتماء</a:t>
            </a:r>
            <a:r>
              <a:rPr lang="en-US" sz="2400" dirty="0">
                <a:solidFill>
                  <a:schemeClr val="tx1"/>
                </a:solidFill>
              </a:rPr>
              <a:t/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ar-SA" sz="2400" i="1" dirty="0">
                <a:solidFill>
                  <a:schemeClr val="tx1"/>
                </a:solidFill>
              </a:rPr>
              <a:t>مثال</a:t>
            </a:r>
            <a:r>
              <a:rPr lang="en-US" sz="2400" i="1" dirty="0">
                <a:solidFill>
                  <a:schemeClr val="tx1"/>
                </a:solidFill>
              </a:rPr>
              <a:t>: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ar-SA" sz="2400" dirty="0">
                <a:solidFill>
                  <a:schemeClr val="tx1"/>
                </a:solidFill>
              </a:rPr>
              <a:t>يشارك بثقة لأنه لا يخاف من السخرية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GB" sz="2400" dirty="0">
              <a:solidFill>
                <a:schemeClr val="tx1"/>
              </a:solidFill>
            </a:endParaRPr>
          </a:p>
          <a:p>
            <a:pPr marL="0" lvl="0" indent="0" algn="r" rtl="1">
              <a:buNone/>
            </a:pPr>
            <a:r>
              <a:rPr lang="ar-JO" sz="2400" dirty="0" smtClean="0">
                <a:solidFill>
                  <a:schemeClr val="tx1"/>
                </a:solidFill>
              </a:rPr>
              <a:t>#ا</a:t>
            </a:r>
            <a:r>
              <a:rPr lang="ar-SA" sz="2400" dirty="0" smtClean="0">
                <a:solidFill>
                  <a:schemeClr val="tx1"/>
                </a:solidFill>
              </a:rPr>
              <a:t>لقواعد </a:t>
            </a:r>
            <a:r>
              <a:rPr lang="ar-SA" sz="2400" dirty="0">
                <a:solidFill>
                  <a:schemeClr val="tx1"/>
                </a:solidFill>
              </a:rPr>
              <a:t>واضحة للجميع</a:t>
            </a:r>
            <a:r>
              <a:rPr lang="en-US" sz="2400" dirty="0">
                <a:solidFill>
                  <a:schemeClr val="tx1"/>
                </a:solidFill>
              </a:rPr>
              <a:t/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ar-SA" sz="2400" i="1" dirty="0">
                <a:solidFill>
                  <a:schemeClr val="tx1"/>
                </a:solidFill>
              </a:rPr>
              <a:t>مثال</a:t>
            </a:r>
            <a:r>
              <a:rPr lang="en-US" sz="2400" i="1" dirty="0">
                <a:solidFill>
                  <a:schemeClr val="tx1"/>
                </a:solidFill>
              </a:rPr>
              <a:t>: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ar-SA" sz="2400" dirty="0">
                <a:solidFill>
                  <a:schemeClr val="tx1"/>
                </a:solidFill>
              </a:rPr>
              <a:t>يعرفون ما يفعلون بعد انتهاء النشاط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GB" sz="2400" dirty="0">
              <a:solidFill>
                <a:schemeClr val="tx1"/>
              </a:solidFill>
            </a:endParaRPr>
          </a:p>
          <a:p>
            <a:pPr marL="0" lvl="0" indent="0" algn="r" rtl="1">
              <a:buNone/>
            </a:pPr>
            <a:r>
              <a:rPr lang="ar-JO" sz="2400" dirty="0" smtClean="0">
                <a:solidFill>
                  <a:schemeClr val="tx1"/>
                </a:solidFill>
              </a:rPr>
              <a:t>#</a:t>
            </a:r>
            <a:r>
              <a:rPr lang="ar-SA" sz="2400" dirty="0" smtClean="0">
                <a:solidFill>
                  <a:schemeClr val="tx1"/>
                </a:solidFill>
              </a:rPr>
              <a:t>توجد </a:t>
            </a:r>
            <a:r>
              <a:rPr lang="ar-SA" sz="2400" dirty="0">
                <a:solidFill>
                  <a:schemeClr val="tx1"/>
                </a:solidFill>
              </a:rPr>
              <a:t>علاقة احترام مع المعلم</a:t>
            </a:r>
            <a:r>
              <a:rPr lang="en-US" sz="2400" dirty="0">
                <a:solidFill>
                  <a:schemeClr val="tx1"/>
                </a:solidFill>
              </a:rPr>
              <a:t/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ar-SA" sz="2400" i="1" dirty="0">
                <a:solidFill>
                  <a:schemeClr val="tx1"/>
                </a:solidFill>
              </a:rPr>
              <a:t>مثال</a:t>
            </a:r>
            <a:r>
              <a:rPr lang="en-US" sz="2400" i="1" dirty="0">
                <a:solidFill>
                  <a:schemeClr val="tx1"/>
                </a:solidFill>
              </a:rPr>
              <a:t>: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ar-SA" sz="2400" dirty="0">
                <a:solidFill>
                  <a:schemeClr val="tx1"/>
                </a:solidFill>
              </a:rPr>
              <a:t>يستمع لأنه يحترم المعلم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GB" sz="2400" dirty="0">
              <a:solidFill>
                <a:schemeClr val="tx1"/>
              </a:solidFill>
            </a:endParaRPr>
          </a:p>
          <a:p>
            <a:pPr marL="0" lvl="0" indent="0" algn="r" rtl="1">
              <a:buNone/>
            </a:pPr>
            <a:r>
              <a:rPr lang="ar-JO" sz="2400" dirty="0" smtClean="0">
                <a:solidFill>
                  <a:schemeClr val="tx1"/>
                </a:solidFill>
              </a:rPr>
              <a:t>#</a:t>
            </a:r>
            <a:r>
              <a:rPr lang="ar-SA" sz="2400" dirty="0" smtClean="0">
                <a:solidFill>
                  <a:schemeClr val="tx1"/>
                </a:solidFill>
              </a:rPr>
              <a:t>النشاط </a:t>
            </a:r>
            <a:r>
              <a:rPr lang="ar-SA" sz="2400" dirty="0">
                <a:solidFill>
                  <a:schemeClr val="tx1"/>
                </a:solidFill>
              </a:rPr>
              <a:t>ممتع ومتنوّع</a:t>
            </a:r>
            <a:r>
              <a:rPr lang="en-US" sz="2400" dirty="0">
                <a:solidFill>
                  <a:schemeClr val="tx1"/>
                </a:solidFill>
              </a:rPr>
              <a:t/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ar-SA" sz="2400" i="1" dirty="0">
                <a:solidFill>
                  <a:schemeClr val="tx1"/>
                </a:solidFill>
              </a:rPr>
              <a:t>مثال</a:t>
            </a:r>
            <a:r>
              <a:rPr lang="en-US" sz="2400" i="1" dirty="0">
                <a:solidFill>
                  <a:schemeClr val="tx1"/>
                </a:solidFill>
              </a:rPr>
              <a:t>: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ar-SA" sz="2400" dirty="0">
                <a:solidFill>
                  <a:schemeClr val="tx1"/>
                </a:solidFill>
              </a:rPr>
              <a:t>نشاط جماعي بدل محاضرة مطوّلة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GB" sz="2400" dirty="0">
              <a:solidFill>
                <a:schemeClr val="tx1"/>
              </a:solidFill>
            </a:endParaRPr>
          </a:p>
          <a:p>
            <a:pPr marL="0" indent="0" algn="r">
              <a:buNone/>
            </a:pPr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B41F93-F519-9851-8BF4-BD7457C216E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26" y="1279471"/>
            <a:ext cx="4299055" cy="429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400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D115B-146F-6427-77A6-361D51ABA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8179"/>
            <a:ext cx="10515600" cy="4351338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sz="2400" b="1" dirty="0">
                <a:solidFill>
                  <a:schemeClr val="tx1"/>
                </a:solidFill>
              </a:rPr>
              <a:t>هو سلوك سلبي عندما</a:t>
            </a:r>
            <a:r>
              <a:rPr lang="en-US" sz="2400" b="1" dirty="0">
                <a:solidFill>
                  <a:schemeClr val="tx1"/>
                </a:solidFill>
              </a:rPr>
              <a:t>…</a:t>
            </a:r>
            <a:endParaRPr lang="en-GB" sz="2400" b="1" dirty="0">
              <a:solidFill>
                <a:schemeClr val="tx1"/>
              </a:solidFill>
            </a:endParaRPr>
          </a:p>
          <a:p>
            <a:pPr marL="0" lvl="0" indent="0" algn="r" rtl="1">
              <a:buNone/>
            </a:pPr>
            <a:r>
              <a:rPr lang="ar-JO" sz="2400" dirty="0" smtClean="0">
                <a:solidFill>
                  <a:schemeClr val="tx1"/>
                </a:solidFill>
              </a:rPr>
              <a:t>#ا</a:t>
            </a:r>
            <a:r>
              <a:rPr lang="ar-SA" sz="2400" dirty="0" smtClean="0">
                <a:solidFill>
                  <a:schemeClr val="tx1"/>
                </a:solidFill>
              </a:rPr>
              <a:t>لتعليمات </a:t>
            </a:r>
            <a:r>
              <a:rPr lang="ar-SA" sz="2400" dirty="0">
                <a:solidFill>
                  <a:schemeClr val="tx1"/>
                </a:solidFill>
              </a:rPr>
              <a:t>غامضة</a:t>
            </a:r>
            <a:r>
              <a:rPr lang="en-US" sz="2400" dirty="0">
                <a:solidFill>
                  <a:schemeClr val="tx1"/>
                </a:solidFill>
              </a:rPr>
              <a:t/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ar-SA" sz="2400" i="1" dirty="0">
                <a:solidFill>
                  <a:schemeClr val="tx1"/>
                </a:solidFill>
              </a:rPr>
              <a:t>مثال</a:t>
            </a:r>
            <a:r>
              <a:rPr lang="en-US" sz="2400" i="1" dirty="0">
                <a:solidFill>
                  <a:schemeClr val="tx1"/>
                </a:solidFill>
              </a:rPr>
              <a:t>: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ar-SA" sz="2400" dirty="0">
                <a:solidFill>
                  <a:schemeClr val="tx1"/>
                </a:solidFill>
              </a:rPr>
              <a:t>يتحركون بلا هدف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GB" sz="2400" dirty="0">
              <a:solidFill>
                <a:schemeClr val="tx1"/>
              </a:solidFill>
            </a:endParaRPr>
          </a:p>
          <a:p>
            <a:pPr marL="0" lvl="0" indent="0" algn="r" rtl="1">
              <a:buNone/>
            </a:pPr>
            <a:r>
              <a:rPr lang="ar-JO" sz="2400" dirty="0" smtClean="0">
                <a:solidFill>
                  <a:schemeClr val="tx1"/>
                </a:solidFill>
              </a:rPr>
              <a:t>#ا</a:t>
            </a:r>
            <a:r>
              <a:rPr lang="ar-SA" sz="2400" dirty="0" smtClean="0">
                <a:solidFill>
                  <a:schemeClr val="tx1"/>
                </a:solidFill>
              </a:rPr>
              <a:t>حتياجات </a:t>
            </a:r>
            <a:r>
              <a:rPr lang="ar-SA" sz="2400" dirty="0">
                <a:solidFill>
                  <a:schemeClr val="tx1"/>
                </a:solidFill>
              </a:rPr>
              <a:t>الطلاب غير ملاحظة</a:t>
            </a:r>
            <a:r>
              <a:rPr lang="en-US" sz="2400" dirty="0">
                <a:solidFill>
                  <a:schemeClr val="tx1"/>
                </a:solidFill>
              </a:rPr>
              <a:t/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ar-SA" sz="2400" i="1" dirty="0">
                <a:solidFill>
                  <a:schemeClr val="tx1"/>
                </a:solidFill>
              </a:rPr>
              <a:t>مثال</a:t>
            </a:r>
            <a:r>
              <a:rPr lang="en-US" sz="2400" i="1" dirty="0">
                <a:solidFill>
                  <a:schemeClr val="tx1"/>
                </a:solidFill>
              </a:rPr>
              <a:t>: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ar-SA" sz="2400" dirty="0">
                <a:solidFill>
                  <a:schemeClr val="tx1"/>
                </a:solidFill>
              </a:rPr>
              <a:t>يتحرك بسبب حساسية صوتية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GB" sz="2400" dirty="0">
              <a:solidFill>
                <a:schemeClr val="tx1"/>
              </a:solidFill>
            </a:endParaRPr>
          </a:p>
          <a:p>
            <a:pPr marL="0" lvl="0" indent="0" algn="r" rtl="1">
              <a:buNone/>
            </a:pPr>
            <a:r>
              <a:rPr lang="ar-JO" sz="2400" dirty="0" smtClean="0">
                <a:solidFill>
                  <a:schemeClr val="tx1"/>
                </a:solidFill>
              </a:rPr>
              <a:t>#</a:t>
            </a:r>
            <a:r>
              <a:rPr lang="ar-SA" sz="2400" dirty="0" smtClean="0">
                <a:solidFill>
                  <a:schemeClr val="tx1"/>
                </a:solidFill>
              </a:rPr>
              <a:t>مقارنة </a:t>
            </a:r>
            <a:r>
              <a:rPr lang="ar-SA" sz="2400" dirty="0">
                <a:solidFill>
                  <a:schemeClr val="tx1"/>
                </a:solidFill>
              </a:rPr>
              <a:t>بين الطلاب</a:t>
            </a:r>
            <a:r>
              <a:rPr lang="en-US" sz="2400" dirty="0">
                <a:solidFill>
                  <a:schemeClr val="tx1"/>
                </a:solidFill>
              </a:rPr>
              <a:t/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ar-SA" sz="2400" i="1" dirty="0">
                <a:solidFill>
                  <a:schemeClr val="tx1"/>
                </a:solidFill>
              </a:rPr>
              <a:t>مثال</a:t>
            </a:r>
            <a:r>
              <a:rPr lang="en-US" sz="2400" i="1" dirty="0">
                <a:solidFill>
                  <a:schemeClr val="tx1"/>
                </a:solidFill>
              </a:rPr>
              <a:t>: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ar-SA" sz="2400" dirty="0">
                <a:solidFill>
                  <a:schemeClr val="tx1"/>
                </a:solidFill>
              </a:rPr>
              <a:t>يرفض المشاركة بعد مقارنة علاماته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GB" sz="2400" dirty="0">
              <a:solidFill>
                <a:schemeClr val="tx1"/>
              </a:solidFill>
            </a:endParaRPr>
          </a:p>
          <a:p>
            <a:pPr marL="0" lvl="0" indent="0" algn="r" rtl="1">
              <a:buNone/>
            </a:pPr>
            <a:r>
              <a:rPr lang="ar-JO" sz="2400" dirty="0" smtClean="0">
                <a:solidFill>
                  <a:schemeClr val="tx1"/>
                </a:solidFill>
              </a:rPr>
              <a:t>#</a:t>
            </a:r>
            <a:r>
              <a:rPr lang="ar-SA" sz="2400" dirty="0" smtClean="0">
                <a:solidFill>
                  <a:schemeClr val="tx1"/>
                </a:solidFill>
              </a:rPr>
              <a:t>روتين </a:t>
            </a:r>
            <a:r>
              <a:rPr lang="ar-SA" sz="2400" dirty="0">
                <a:solidFill>
                  <a:schemeClr val="tx1"/>
                </a:solidFill>
              </a:rPr>
              <a:t>ممل</a:t>
            </a:r>
            <a:r>
              <a:rPr lang="en-US" sz="2400" dirty="0">
                <a:solidFill>
                  <a:schemeClr val="tx1"/>
                </a:solidFill>
              </a:rPr>
              <a:t/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ar-SA" sz="2400" i="1" dirty="0">
                <a:solidFill>
                  <a:schemeClr val="tx1"/>
                </a:solidFill>
              </a:rPr>
              <a:t>مثال</a:t>
            </a:r>
            <a:r>
              <a:rPr lang="en-US" sz="2400" i="1" dirty="0">
                <a:solidFill>
                  <a:schemeClr val="tx1"/>
                </a:solidFill>
              </a:rPr>
              <a:t>: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ar-SA" sz="2400" dirty="0">
                <a:solidFill>
                  <a:schemeClr val="tx1"/>
                </a:solidFill>
              </a:rPr>
              <a:t>الملل يؤدي لكلام جانبي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GB" sz="2400" dirty="0">
              <a:solidFill>
                <a:schemeClr val="tx1"/>
              </a:solidFill>
            </a:endParaRPr>
          </a:p>
          <a:p>
            <a:pPr marL="0" indent="0" algn="r">
              <a:buNone/>
            </a:pPr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F584F7-7389-2270-7338-933ABBB8569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2170"/>
            <a:ext cx="3868711" cy="580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64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1C4F69-8C39-B9F5-44F2-0D8E1B1CA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0700"/>
            <a:ext cx="10515600" cy="6007100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sz="2400" b="1" dirty="0">
                <a:solidFill>
                  <a:schemeClr val="tx1"/>
                </a:solidFill>
              </a:rPr>
              <a:t>تعزيز السلوك الإيجابي</a:t>
            </a:r>
            <a:endParaRPr lang="en-GB" sz="2400" b="1" dirty="0">
              <a:solidFill>
                <a:schemeClr val="tx1"/>
              </a:solidFill>
            </a:endParaRPr>
          </a:p>
          <a:p>
            <a:pPr marL="0" lvl="0" indent="0" algn="r" rtl="1">
              <a:buNone/>
            </a:pPr>
            <a:r>
              <a:rPr lang="ar-SA" sz="2400" dirty="0">
                <a:solidFill>
                  <a:schemeClr val="tx1"/>
                </a:solidFill>
              </a:rPr>
              <a:t>مدح فوري</a:t>
            </a:r>
            <a:r>
              <a:rPr lang="en-US" sz="2400" dirty="0">
                <a:solidFill>
                  <a:schemeClr val="tx1"/>
                </a:solidFill>
              </a:rPr>
              <a:t>: </a:t>
            </a:r>
            <a:endParaRPr lang="en-GB" sz="2400" dirty="0">
              <a:solidFill>
                <a:schemeClr val="tx1"/>
              </a:solidFill>
            </a:endParaRPr>
          </a:p>
          <a:p>
            <a:pPr marL="0" lvl="0" indent="0" algn="r" rtl="1">
              <a:buNone/>
            </a:pPr>
            <a:r>
              <a:rPr lang="ar-SA" sz="2400" i="1" dirty="0">
                <a:solidFill>
                  <a:schemeClr val="tx1"/>
                </a:solidFill>
              </a:rPr>
              <a:t>أعجبني كيف رفعت يدك قبل الكلام</a:t>
            </a:r>
            <a:endParaRPr lang="en-GB" sz="2400" dirty="0">
              <a:solidFill>
                <a:schemeClr val="tx1"/>
              </a:solidFill>
            </a:endParaRPr>
          </a:p>
          <a:p>
            <a:pPr marL="0" lvl="0" indent="0" algn="r" rtl="1">
              <a:buNone/>
            </a:pPr>
            <a:r>
              <a:rPr lang="ar-SA" sz="2400" dirty="0">
                <a:solidFill>
                  <a:schemeClr val="tx1"/>
                </a:solidFill>
              </a:rPr>
              <a:t>إعطاء أدوار</a:t>
            </a:r>
            <a:r>
              <a:rPr lang="en-US" sz="2400" dirty="0">
                <a:solidFill>
                  <a:schemeClr val="tx1"/>
                </a:solidFill>
              </a:rPr>
              <a:t>: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ar-SA" sz="2400" dirty="0">
                <a:solidFill>
                  <a:schemeClr val="tx1"/>
                </a:solidFill>
              </a:rPr>
              <a:t>قائد الصف – مسؤول الأدوات</a:t>
            </a:r>
            <a:endParaRPr lang="en-GB" sz="2400" dirty="0">
              <a:solidFill>
                <a:schemeClr val="tx1"/>
              </a:solidFill>
            </a:endParaRPr>
          </a:p>
          <a:p>
            <a:pPr marL="0" lvl="0" indent="0" algn="r" rtl="1">
              <a:buNone/>
            </a:pPr>
            <a:r>
              <a:rPr lang="ar-SA" sz="2400" dirty="0">
                <a:solidFill>
                  <a:schemeClr val="tx1"/>
                </a:solidFill>
              </a:rPr>
              <a:t>أهداف قصيرة وواضحة</a:t>
            </a:r>
            <a:r>
              <a:rPr lang="en-US" sz="2400" dirty="0">
                <a:solidFill>
                  <a:schemeClr val="tx1"/>
                </a:solidFill>
              </a:rPr>
              <a:t>: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ar-SA" sz="2400" i="1" dirty="0">
                <a:solidFill>
                  <a:schemeClr val="tx1"/>
                </a:solidFill>
              </a:rPr>
              <a:t>الهدوء 10 دقائق أثناء العمل الفردي</a:t>
            </a:r>
            <a:r>
              <a:rPr lang="en-US" sz="2400" i="1" dirty="0">
                <a:solidFill>
                  <a:schemeClr val="tx1"/>
                </a:solidFill>
              </a:rPr>
              <a:t>.</a:t>
            </a:r>
            <a:endParaRPr lang="en-GB" sz="2400" dirty="0">
              <a:solidFill>
                <a:schemeClr val="tx1"/>
              </a:solidFill>
            </a:endParaRPr>
          </a:p>
          <a:p>
            <a:pPr marL="0" indent="0" algn="r" rtl="1">
              <a:buNone/>
            </a:pPr>
            <a:r>
              <a:rPr lang="ar-SA" sz="2400" b="1" dirty="0">
                <a:solidFill>
                  <a:schemeClr val="tx1"/>
                </a:solidFill>
              </a:rPr>
              <a:t>تعديل السلوك داخل الصف</a:t>
            </a:r>
            <a:endParaRPr lang="en-GB" sz="2400" b="1" dirty="0">
              <a:solidFill>
                <a:schemeClr val="tx1"/>
              </a:solidFill>
            </a:endParaRPr>
          </a:p>
          <a:p>
            <a:pPr marL="0" lvl="0" indent="0" algn="r" rtl="1">
              <a:buNone/>
            </a:pPr>
            <a:r>
              <a:rPr lang="ar-SA" sz="2400" dirty="0">
                <a:solidFill>
                  <a:schemeClr val="tx1"/>
                </a:solidFill>
              </a:rPr>
              <a:t>عواقب منطقية</a:t>
            </a:r>
            <a:r>
              <a:rPr lang="en-US" sz="2400" dirty="0">
                <a:solidFill>
                  <a:schemeClr val="tx1"/>
                </a:solidFill>
              </a:rPr>
              <a:t>: </a:t>
            </a:r>
            <a:r>
              <a:rPr lang="ar-SA" sz="2400" dirty="0">
                <a:solidFill>
                  <a:schemeClr val="tx1"/>
                </a:solidFill>
              </a:rPr>
              <a:t>من يعبث بالأدوات يساعد في ترتيبها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GB" sz="2400" dirty="0">
              <a:solidFill>
                <a:schemeClr val="tx1"/>
              </a:solidFill>
            </a:endParaRPr>
          </a:p>
          <a:p>
            <a:pPr marL="0" lvl="0" indent="0" algn="r" rtl="1">
              <a:buNone/>
            </a:pPr>
            <a:r>
              <a:rPr lang="ar-SA" sz="2400" dirty="0">
                <a:solidFill>
                  <a:schemeClr val="tx1"/>
                </a:solidFill>
              </a:rPr>
              <a:t>تجاهل لجذب الانتباه</a:t>
            </a:r>
            <a:r>
              <a:rPr lang="en-US" sz="2400" dirty="0">
                <a:solidFill>
                  <a:schemeClr val="tx1"/>
                </a:solidFill>
              </a:rPr>
              <a:t>: </a:t>
            </a:r>
            <a:r>
              <a:rPr lang="ar-SA" sz="2400" dirty="0">
                <a:solidFill>
                  <a:schemeClr val="tx1"/>
                </a:solidFill>
              </a:rPr>
              <a:t>لا تعلق على الصوت الخفيف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GB" sz="2400" dirty="0">
              <a:solidFill>
                <a:schemeClr val="tx1"/>
              </a:solidFill>
            </a:endParaRPr>
          </a:p>
          <a:p>
            <a:pPr marL="0" lvl="0" indent="0" algn="r" rtl="1">
              <a:buNone/>
            </a:pPr>
            <a:r>
              <a:rPr lang="ar-SA" sz="2400" dirty="0">
                <a:solidFill>
                  <a:schemeClr val="tx1"/>
                </a:solidFill>
              </a:rPr>
              <a:t>إشارة بصرية</a:t>
            </a:r>
            <a:r>
              <a:rPr lang="en-US" sz="2400" dirty="0">
                <a:solidFill>
                  <a:schemeClr val="tx1"/>
                </a:solidFill>
              </a:rPr>
              <a:t>: </a:t>
            </a:r>
            <a:r>
              <a:rPr lang="ar-SA" sz="2400" dirty="0">
                <a:solidFill>
                  <a:schemeClr val="tx1"/>
                </a:solidFill>
              </a:rPr>
              <a:t>بطاقة صفراء للتنبيه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GB" sz="2400" dirty="0">
              <a:solidFill>
                <a:schemeClr val="tx1"/>
              </a:solidFill>
            </a:endParaRPr>
          </a:p>
          <a:p>
            <a:pPr marL="0" lvl="0" indent="0" algn="r" rtl="1">
              <a:buNone/>
            </a:pPr>
            <a:r>
              <a:rPr lang="ar-SA" sz="2400" dirty="0">
                <a:solidFill>
                  <a:schemeClr val="tx1"/>
                </a:solidFill>
              </a:rPr>
              <a:t>استراحة قصيرة</a:t>
            </a:r>
            <a:r>
              <a:rPr lang="en-US" sz="2400" dirty="0">
                <a:solidFill>
                  <a:schemeClr val="tx1"/>
                </a:solidFill>
              </a:rPr>
              <a:t>: </a:t>
            </a:r>
            <a:r>
              <a:rPr lang="ar-SA" sz="2400" dirty="0">
                <a:solidFill>
                  <a:schemeClr val="tx1"/>
                </a:solidFill>
              </a:rPr>
              <a:t>دقيقة مشي ثم العودة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  <a:endParaRPr lang="en-GB" sz="2400" dirty="0">
              <a:solidFill>
                <a:schemeClr val="tx1"/>
              </a:solidFill>
            </a:endParaRPr>
          </a:p>
          <a:p>
            <a:pPr marL="0" indent="0" algn="r">
              <a:buNone/>
            </a:pPr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23E6F2-D877-C74D-B4AC-30FFDDEC1E8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08" y="330200"/>
            <a:ext cx="523289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245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A0F62-62DF-C394-D4AB-237855245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9029" y="286998"/>
            <a:ext cx="9233941" cy="1320800"/>
          </a:xfrm>
        </p:spPr>
        <p:txBody>
          <a:bodyPr/>
          <a:lstStyle/>
          <a:p>
            <a:pPr algn="ctr"/>
            <a:r>
              <a:rPr lang="ar-JO" b="1" dirty="0">
                <a:solidFill>
                  <a:schemeClr val="tx1"/>
                </a:solidFill>
              </a:rPr>
              <a:t> مساعدة للمعلم </a:t>
            </a:r>
            <a:r>
              <a:rPr lang="en-GB" b="1" dirty="0">
                <a:solidFill>
                  <a:schemeClr val="tx1"/>
                </a:solidFill>
              </a:rPr>
              <a:t>AI </a:t>
            </a:r>
            <a:r>
              <a:rPr lang="ar-JO" b="1" dirty="0">
                <a:solidFill>
                  <a:schemeClr val="tx1"/>
                </a:solidFill>
              </a:rPr>
              <a:t>تطبيقات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9F5D7-07E1-6B04-F476-998C6F974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473" y="1101982"/>
            <a:ext cx="9843540" cy="1011632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dirty="0">
                <a:solidFill>
                  <a:schemeClr val="tx1"/>
                </a:solidFill>
              </a:rPr>
              <a:t>أحيانًا يحتاج المعلم إلى "عين ثانية" تساعده على ملاحظة وتغيير بعض ما يزعجه أثناء حصته  ... وهنا يأتي دور أدوات وتطبيقات الذكاء الاصطناعي 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ar-SA" dirty="0">
                <a:solidFill>
                  <a:schemeClr val="tx1"/>
                </a:solidFill>
              </a:rPr>
              <a:t>التي يمكنها أن تكون شريك للمعلم  في إدارة الصف بطريقة إيجابية وممتعة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4C0DDC-6EDC-8F75-E3D5-A4D58DA762F7}"/>
              </a:ext>
            </a:extLst>
          </p:cNvPr>
          <p:cNvGrpSpPr/>
          <p:nvPr/>
        </p:nvGrpSpPr>
        <p:grpSpPr>
          <a:xfrm>
            <a:off x="10524339" y="2200849"/>
            <a:ext cx="1019331" cy="1019331"/>
            <a:chOff x="8619344" y="2558114"/>
            <a:chExt cx="1019331" cy="101933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F31AE30-707B-F0FE-F7CC-CABEF21C7BD2}"/>
                </a:ext>
              </a:extLst>
            </p:cNvPr>
            <p:cNvSpPr/>
            <p:nvPr/>
          </p:nvSpPr>
          <p:spPr>
            <a:xfrm>
              <a:off x="8619344" y="2558114"/>
              <a:ext cx="1019331" cy="1019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182BDE4-986B-B227-4AA0-4C265364E9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8807" y="2597577"/>
              <a:ext cx="940404" cy="940404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539B7FD-D785-4473-D23C-69875A9A7CFA}"/>
              </a:ext>
            </a:extLst>
          </p:cNvPr>
          <p:cNvGrpSpPr/>
          <p:nvPr/>
        </p:nvGrpSpPr>
        <p:grpSpPr>
          <a:xfrm>
            <a:off x="10424165" y="3756863"/>
            <a:ext cx="1219668" cy="1019331"/>
            <a:chOff x="9000099" y="3756863"/>
            <a:chExt cx="1219668" cy="101933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20FF10-E63B-65B3-D610-EFC288059C05}"/>
                </a:ext>
              </a:extLst>
            </p:cNvPr>
            <p:cNvSpPr/>
            <p:nvPr/>
          </p:nvSpPr>
          <p:spPr>
            <a:xfrm>
              <a:off x="9100268" y="3756863"/>
              <a:ext cx="1019331" cy="1019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072368F-D047-6978-BB50-51829DD22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14672" y1="43299" x2="12355" y2="62371"/>
                          <a14:foregroundMark x1="81467" y1="67010" x2="81467" y2="67010"/>
                          <a14:foregroundMark x1="86100" y1="62371" x2="11583" y2="62887"/>
                          <a14:foregroundMark x1="14672" y1="43814" x2="71429" y2="29897"/>
                          <a14:foregroundMark x1="71429" y1="30412" x2="86873" y2="39691"/>
                          <a14:foregroundMark x1="86873" y1="40206" x2="85328" y2="62371"/>
                          <a14:foregroundMark x1="18147" y1="48454" x2="23166" y2="52062"/>
                          <a14:foregroundMark x1="20849" y1="46907" x2="65637" y2="56701"/>
                          <a14:foregroundMark x1="84170" y1="42268" x2="72587" y2="5463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0099" y="3809741"/>
              <a:ext cx="1219668" cy="913574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4B45ACF-E32E-9AF8-2B4C-47693F3933D3}"/>
              </a:ext>
            </a:extLst>
          </p:cNvPr>
          <p:cNvGrpSpPr/>
          <p:nvPr/>
        </p:nvGrpSpPr>
        <p:grpSpPr>
          <a:xfrm>
            <a:off x="6712905" y="3742498"/>
            <a:ext cx="1019331" cy="1019331"/>
            <a:chOff x="5288839" y="3742498"/>
            <a:chExt cx="1019331" cy="101933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8403372-D6B9-B32C-612F-583AD22106A2}"/>
                </a:ext>
              </a:extLst>
            </p:cNvPr>
            <p:cNvSpPr/>
            <p:nvPr/>
          </p:nvSpPr>
          <p:spPr>
            <a:xfrm>
              <a:off x="5288839" y="3742498"/>
              <a:ext cx="1019331" cy="1019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4D3B1EA-5A8B-C35E-8CB0-5B403991E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6218" y="4162950"/>
              <a:ext cx="941472" cy="165109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4E2A4B2-12AE-3A0C-4EC2-259CD9B03A64}"/>
              </a:ext>
            </a:extLst>
          </p:cNvPr>
          <p:cNvGrpSpPr/>
          <p:nvPr/>
        </p:nvGrpSpPr>
        <p:grpSpPr>
          <a:xfrm>
            <a:off x="6712906" y="5246352"/>
            <a:ext cx="1019331" cy="1019331"/>
            <a:chOff x="5288840" y="5246352"/>
            <a:chExt cx="1019331" cy="101933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C60E9F5-3537-7B2B-8DC3-D2EE889289E2}"/>
                </a:ext>
              </a:extLst>
            </p:cNvPr>
            <p:cNvSpPr/>
            <p:nvPr/>
          </p:nvSpPr>
          <p:spPr>
            <a:xfrm>
              <a:off x="5288840" y="5246352"/>
              <a:ext cx="1019331" cy="1019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6D0EE8C-FEBE-49F3-710C-192434DC0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9767" y="5387081"/>
              <a:ext cx="737872" cy="737872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C40E1D9-559C-5BD4-29A0-C51E75816CE9}"/>
              </a:ext>
            </a:extLst>
          </p:cNvPr>
          <p:cNvGrpSpPr/>
          <p:nvPr/>
        </p:nvGrpSpPr>
        <p:grpSpPr>
          <a:xfrm>
            <a:off x="2901475" y="5259052"/>
            <a:ext cx="1019331" cy="1019331"/>
            <a:chOff x="1477409" y="5259052"/>
            <a:chExt cx="1019331" cy="1019331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9FA4163-957D-EAB1-90AC-D442DADCA825}"/>
                </a:ext>
              </a:extLst>
            </p:cNvPr>
            <p:cNvSpPr/>
            <p:nvPr/>
          </p:nvSpPr>
          <p:spPr>
            <a:xfrm>
              <a:off x="1477409" y="5259052"/>
              <a:ext cx="1019331" cy="1019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F6717739-4025-B03A-ACE2-D515A44CB1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8113" y="5414863"/>
              <a:ext cx="737872" cy="737872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9B4CF81-2BC4-93B1-60FF-ED2B5CF2D019}"/>
              </a:ext>
            </a:extLst>
          </p:cNvPr>
          <p:cNvGrpSpPr/>
          <p:nvPr/>
        </p:nvGrpSpPr>
        <p:grpSpPr>
          <a:xfrm>
            <a:off x="6712907" y="2238645"/>
            <a:ext cx="1019331" cy="1019331"/>
            <a:chOff x="5288841" y="2238645"/>
            <a:chExt cx="1019331" cy="101933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62BE27A-794F-C97E-B9D5-8BB88B49DE69}"/>
                </a:ext>
              </a:extLst>
            </p:cNvPr>
            <p:cNvSpPr/>
            <p:nvPr/>
          </p:nvSpPr>
          <p:spPr>
            <a:xfrm>
              <a:off x="5288841" y="2238645"/>
              <a:ext cx="1019331" cy="1019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07A6041B-87A6-DB8E-8E02-4C0C10E92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3373" y="2344729"/>
              <a:ext cx="807161" cy="807161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DE22D6A-E3BD-0885-1ED4-ECCC651ABE94}"/>
              </a:ext>
            </a:extLst>
          </p:cNvPr>
          <p:cNvGrpSpPr/>
          <p:nvPr/>
        </p:nvGrpSpPr>
        <p:grpSpPr>
          <a:xfrm>
            <a:off x="2901476" y="2238646"/>
            <a:ext cx="1019331" cy="1019331"/>
            <a:chOff x="1477410" y="2238646"/>
            <a:chExt cx="1019331" cy="101933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EFAB293-E6D7-5C98-847C-3E6C65E8B320}"/>
                </a:ext>
              </a:extLst>
            </p:cNvPr>
            <p:cNvSpPr/>
            <p:nvPr/>
          </p:nvSpPr>
          <p:spPr>
            <a:xfrm>
              <a:off x="1477410" y="2238646"/>
              <a:ext cx="1019331" cy="1019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FADBD13-7875-7406-C74A-E1AD6BBFC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3190" y="2291178"/>
              <a:ext cx="867765" cy="867765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6D98904-F4F8-07FA-35D6-96214B723556}"/>
              </a:ext>
            </a:extLst>
          </p:cNvPr>
          <p:cNvGrpSpPr/>
          <p:nvPr/>
        </p:nvGrpSpPr>
        <p:grpSpPr>
          <a:xfrm>
            <a:off x="2901476" y="3733800"/>
            <a:ext cx="1019331" cy="1019331"/>
            <a:chOff x="1477410" y="3733800"/>
            <a:chExt cx="1019331" cy="101933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E87CD42-D27A-AC81-0E39-B1C09C35701B}"/>
                </a:ext>
              </a:extLst>
            </p:cNvPr>
            <p:cNvSpPr/>
            <p:nvPr/>
          </p:nvSpPr>
          <p:spPr>
            <a:xfrm>
              <a:off x="1477410" y="3733800"/>
              <a:ext cx="1019331" cy="1019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5C5A7FBC-F062-0F55-841B-5424F8CE8D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2668" y="3789059"/>
              <a:ext cx="908811" cy="908811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B6CEDA9-7138-EBA5-2C7A-3388923844F5}"/>
              </a:ext>
            </a:extLst>
          </p:cNvPr>
          <p:cNvGrpSpPr/>
          <p:nvPr/>
        </p:nvGrpSpPr>
        <p:grpSpPr>
          <a:xfrm>
            <a:off x="10205611" y="5246351"/>
            <a:ext cx="1656775" cy="1019331"/>
            <a:chOff x="8781545" y="5246351"/>
            <a:chExt cx="1656775" cy="101933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34F6211-3F45-2F48-DB51-C045F3FBFC1B}"/>
                </a:ext>
              </a:extLst>
            </p:cNvPr>
            <p:cNvSpPr/>
            <p:nvPr/>
          </p:nvSpPr>
          <p:spPr>
            <a:xfrm>
              <a:off x="9100268" y="5246351"/>
              <a:ext cx="1019331" cy="1019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D34B52CD-8715-9DB9-B0C3-A558E896C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81545" y="5297918"/>
              <a:ext cx="1656775" cy="869807"/>
            </a:xfrm>
            <a:prstGeom prst="rect">
              <a:avLst/>
            </a:prstGeom>
          </p:spPr>
        </p:pic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D3ECB7B6-B14F-04BA-0E2B-012CFA5DC258}"/>
              </a:ext>
            </a:extLst>
          </p:cNvPr>
          <p:cNvSpPr txBox="1"/>
          <p:nvPr/>
        </p:nvSpPr>
        <p:spPr>
          <a:xfrm>
            <a:off x="7871158" y="2280429"/>
            <a:ext cx="25773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ClassDojo</a:t>
            </a:r>
            <a:endParaRPr lang="ar-JO" sz="1600" b="1" dirty="0">
              <a:solidFill>
                <a:srgbClr val="FF0000"/>
              </a:solidFill>
            </a:endParaRPr>
          </a:p>
          <a:p>
            <a:pPr algn="r"/>
            <a:r>
              <a:rPr lang="ar-SA" sz="1600" b="1" dirty="0" smtClean="0"/>
              <a:t>تابعة </a:t>
            </a:r>
            <a:r>
              <a:rPr lang="ar-SA" sz="1600" b="1" dirty="0"/>
              <a:t>السلوك والتحفيز بالنقاط لكنه أصبح تقليدي قليلًا</a:t>
            </a:r>
            <a:endParaRPr lang="en-GB" sz="16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892ABAE-5352-5B84-6316-1660CEE4C233}"/>
              </a:ext>
            </a:extLst>
          </p:cNvPr>
          <p:cNvSpPr txBox="1"/>
          <p:nvPr/>
        </p:nvSpPr>
        <p:spPr>
          <a:xfrm>
            <a:off x="7701757" y="3889981"/>
            <a:ext cx="2792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SA" sz="1600" b="1" dirty="0"/>
              <a:t>منصة جديدة تجمع أدوات ذكاء اصطناعي لمتابعة السلوك والتعلم معًا</a:t>
            </a:r>
            <a:r>
              <a:rPr lang="en-US" sz="1600" b="1" dirty="0"/>
              <a:t>.</a:t>
            </a:r>
            <a:endParaRPr lang="en-GB" sz="16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14CF292-7F13-317B-F51E-ACF8261CBF27}"/>
              </a:ext>
            </a:extLst>
          </p:cNvPr>
          <p:cNvSpPr txBox="1"/>
          <p:nvPr/>
        </p:nvSpPr>
        <p:spPr>
          <a:xfrm>
            <a:off x="4107729" y="4074187"/>
            <a:ext cx="25130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1600" b="1" dirty="0"/>
              <a:t>تتبع التفاعل والمشاركة</a:t>
            </a:r>
            <a:endParaRPr lang="en-GB" sz="16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73E7347-31C9-6517-D6AD-A94DFAA1C155}"/>
              </a:ext>
            </a:extLst>
          </p:cNvPr>
          <p:cNvSpPr txBox="1"/>
          <p:nvPr/>
        </p:nvSpPr>
        <p:spPr>
          <a:xfrm>
            <a:off x="4079135" y="5463628"/>
            <a:ext cx="2513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SA" sz="1600" b="1" dirty="0"/>
              <a:t>ابتكار خطط سلوكية وأفكار لحلول واقعية</a:t>
            </a:r>
            <a:endParaRPr lang="en-GB" sz="16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6DB20B1-F404-9F6D-9D7B-64C9366A4B7E}"/>
              </a:ext>
            </a:extLst>
          </p:cNvPr>
          <p:cNvSpPr txBox="1"/>
          <p:nvPr/>
        </p:nvSpPr>
        <p:spPr>
          <a:xfrm>
            <a:off x="7980841" y="5586738"/>
            <a:ext cx="2513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en-US" sz="1600" b="1" dirty="0" smtClean="0"/>
              <a:t>Bing Image creator </a:t>
            </a:r>
          </a:p>
          <a:p>
            <a:pPr lvl="0" algn="r" rtl="1"/>
            <a:r>
              <a:rPr lang="ar-SA" sz="1600" b="1" dirty="0" smtClean="0"/>
              <a:t>ملصقات </a:t>
            </a:r>
            <a:r>
              <a:rPr lang="ar-SA" sz="1600" b="1" dirty="0"/>
              <a:t>سلوكية واقعية</a:t>
            </a:r>
            <a:endParaRPr lang="en-GB" sz="16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2ED910D-F04C-FCA3-A326-A6BE148C08D9}"/>
              </a:ext>
            </a:extLst>
          </p:cNvPr>
          <p:cNvSpPr txBox="1"/>
          <p:nvPr/>
        </p:nvSpPr>
        <p:spPr>
          <a:xfrm>
            <a:off x="457201" y="2238645"/>
            <a:ext cx="2390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lang="ar-JO" sz="1600" b="1" dirty="0" smtClean="0">
                <a:solidFill>
                  <a:srgbClr val="FF0000"/>
                </a:solidFill>
              </a:rPr>
              <a:t>إنجز </a:t>
            </a:r>
          </a:p>
          <a:p>
            <a:pPr lvl="0" algn="ctr" rtl="1"/>
            <a:endParaRPr lang="ar-JO" sz="1600" b="1" dirty="0">
              <a:solidFill>
                <a:srgbClr val="FF0000"/>
              </a:solidFill>
            </a:endParaRPr>
          </a:p>
          <a:p>
            <a:pPr lvl="0" algn="r" rtl="1"/>
            <a:r>
              <a:rPr lang="ar-JO" sz="1600" b="1" dirty="0" smtClean="0"/>
              <a:t>قوالب والعاب تفاعلية مجانية </a:t>
            </a:r>
            <a:endParaRPr lang="en-GB" sz="16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3BEF76F-DD48-3E73-4486-5B7216BF9790}"/>
              </a:ext>
            </a:extLst>
          </p:cNvPr>
          <p:cNvSpPr txBox="1"/>
          <p:nvPr/>
        </p:nvSpPr>
        <p:spPr>
          <a:xfrm>
            <a:off x="4124108" y="2541237"/>
            <a:ext cx="25130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r>
              <a:rPr lang="ar-SA" sz="1600" b="1" dirty="0"/>
              <a:t>إيجابية لتحفيز السلوك</a:t>
            </a:r>
            <a:endParaRPr lang="en-GB" sz="1600" b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AF7932F-153C-6A1E-30D7-6290B8ACA4EA}"/>
              </a:ext>
            </a:extLst>
          </p:cNvPr>
          <p:cNvSpPr txBox="1"/>
          <p:nvPr/>
        </p:nvSpPr>
        <p:spPr>
          <a:xfrm>
            <a:off x="338378" y="3844338"/>
            <a:ext cx="25130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1600" b="1" dirty="0"/>
              <a:t>أداة ذكية للمعلمين تُنشئ خططًا سلوكية مخصصة وتقارير جاهزة</a:t>
            </a:r>
            <a:endParaRPr lang="en-GB" sz="16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8341344-7C6E-7F6C-A39C-B15E7CB4DA20}"/>
              </a:ext>
            </a:extLst>
          </p:cNvPr>
          <p:cNvSpPr txBox="1"/>
          <p:nvPr/>
        </p:nvSpPr>
        <p:spPr>
          <a:xfrm>
            <a:off x="280489" y="5563544"/>
            <a:ext cx="251301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/>
            <a:r>
              <a:rPr lang="en-US" b="1" dirty="0">
                <a:solidFill>
                  <a:srgbClr val="FF0000"/>
                </a:solidFill>
              </a:rPr>
              <a:t>Notion AI </a:t>
            </a:r>
            <a:endParaRPr lang="ar-JO" sz="1600" b="1" dirty="0">
              <a:solidFill>
                <a:srgbClr val="FF0000"/>
              </a:solidFill>
            </a:endParaRPr>
          </a:p>
          <a:p>
            <a:pPr lvl="0" algn="r" rtl="1"/>
            <a:r>
              <a:rPr lang="ar-JO" sz="1600" b="1" dirty="0" smtClean="0"/>
              <a:t>ت</a:t>
            </a:r>
            <a:r>
              <a:rPr lang="ar-SA" sz="1600" b="1" dirty="0" smtClean="0"/>
              <a:t>حليل </a:t>
            </a:r>
            <a:r>
              <a:rPr lang="ar-SA" sz="1600" b="1" dirty="0"/>
              <a:t>ملاحظات المعلم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1477810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CE3D3-5422-F86A-1E21-AB1B53366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7666" y="816638"/>
            <a:ext cx="8596668" cy="1320800"/>
          </a:xfrm>
        </p:spPr>
        <p:txBody>
          <a:bodyPr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نماذج عملية 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14EBC-594D-0536-3434-DD679506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7666" y="1919289"/>
            <a:ext cx="8596668" cy="3880773"/>
          </a:xfrm>
        </p:spPr>
        <p:txBody>
          <a:bodyPr/>
          <a:lstStyle/>
          <a:p>
            <a:pPr marL="0" indent="0" algn="r" rtl="1">
              <a:buNone/>
            </a:pPr>
            <a:r>
              <a:rPr lang="ar-SA" dirty="0">
                <a:solidFill>
                  <a:schemeClr val="tx1"/>
                </a:solidFill>
              </a:rPr>
              <a:t>كل مجموعة تختبر أداة مختلفة للتطبيق او كل معلم يجرب تطبيق لمدة يوم . </a:t>
            </a:r>
            <a:endParaRPr lang="en-GB" dirty="0">
              <a:solidFill>
                <a:schemeClr val="tx1"/>
              </a:solidFill>
            </a:endParaRPr>
          </a:p>
          <a:p>
            <a:pPr marL="0" lvl="0" indent="0" algn="r" rtl="1">
              <a:buNone/>
            </a:pPr>
            <a:r>
              <a:rPr lang="en-US" dirty="0">
                <a:solidFill>
                  <a:srgbClr val="FF0000"/>
                </a:solidFill>
              </a:rPr>
              <a:t> ChatGPT</a:t>
            </a:r>
            <a:r>
              <a:rPr lang="ar-SA" dirty="0">
                <a:solidFill>
                  <a:schemeClr val="tx1"/>
                </a:solidFill>
              </a:rPr>
              <a:t>أفكار لأنشطة بديلة لسلوكيات محددة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en-GB" dirty="0">
              <a:solidFill>
                <a:schemeClr val="tx1"/>
              </a:solidFill>
            </a:endParaRPr>
          </a:p>
          <a:p>
            <a:pPr marL="0" indent="0" algn="r" rtl="1">
              <a:buNone/>
            </a:pPr>
            <a:r>
              <a:rPr lang="en-US" dirty="0">
                <a:solidFill>
                  <a:srgbClr val="FF0000"/>
                </a:solidFill>
              </a:rPr>
              <a:t> ClassDojo / Google Classroom + AI</a:t>
            </a:r>
            <a:r>
              <a:rPr lang="ar-SA" dirty="0">
                <a:solidFill>
                  <a:schemeClr val="tx1"/>
                </a:solidFill>
              </a:rPr>
              <a:t>تتبع السلوك رقميًا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en-GB" dirty="0">
              <a:solidFill>
                <a:schemeClr val="tx1"/>
              </a:solidFill>
            </a:endParaRPr>
          </a:p>
          <a:p>
            <a:pPr marL="0" lvl="0" indent="0" algn="r" rtl="1">
              <a:buNone/>
            </a:pPr>
            <a:r>
              <a:rPr lang="en-US" dirty="0">
                <a:solidFill>
                  <a:srgbClr val="FF0000"/>
                </a:solidFill>
              </a:rPr>
              <a:t> Notion AI / Otter.ai</a:t>
            </a:r>
            <a:r>
              <a:rPr lang="ar-SA" dirty="0">
                <a:solidFill>
                  <a:schemeClr val="tx1"/>
                </a:solidFill>
              </a:rPr>
              <a:t>تحليل الملاحظات السلوكية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en-GB" dirty="0">
              <a:solidFill>
                <a:schemeClr val="tx1"/>
              </a:solidFill>
            </a:endParaRPr>
          </a:p>
          <a:p>
            <a:pPr marL="0" indent="0" algn="r">
              <a:buNone/>
            </a:pPr>
            <a:r>
              <a:rPr lang="ar-SA" dirty="0">
                <a:solidFill>
                  <a:schemeClr val="tx1"/>
                </a:solidFill>
              </a:rPr>
              <a:t>تصميم نشاط إيجابي تفاعلي</a:t>
            </a:r>
            <a:r>
              <a:rPr lang="en-US" dirty="0">
                <a:solidFill>
                  <a:srgbClr val="FF0000"/>
                </a:solidFill>
              </a:rPr>
              <a:t> Canva AI / Book Creator AI</a:t>
            </a:r>
            <a:endParaRPr lang="en-GB" dirty="0">
              <a:solidFill>
                <a:schemeClr val="tx1"/>
              </a:solidFill>
            </a:endParaRPr>
          </a:p>
          <a:p>
            <a:pPr marL="0" lvl="0" indent="0" algn="r" rtl="1">
              <a:buNone/>
            </a:pPr>
            <a:r>
              <a:rPr lang="ar-JO" dirty="0">
                <a:solidFill>
                  <a:schemeClr val="tx1"/>
                </a:solidFill>
              </a:rPr>
              <a:t>نشاط صغير مباشر</a:t>
            </a:r>
            <a:r>
              <a:rPr lang="en-US" dirty="0">
                <a:solidFill>
                  <a:schemeClr val="tx1"/>
                </a:solidFill>
              </a:rPr>
              <a:t>: </a:t>
            </a:r>
            <a:endParaRPr lang="en-GB" dirty="0">
              <a:solidFill>
                <a:schemeClr val="tx1"/>
              </a:solidFill>
            </a:endParaRPr>
          </a:p>
          <a:p>
            <a:pPr marL="0" lvl="0" indent="0" algn="r" rtl="1">
              <a:buNone/>
            </a:pPr>
            <a:r>
              <a:rPr lang="ar-JO" dirty="0">
                <a:solidFill>
                  <a:schemeClr val="tx1"/>
                </a:solidFill>
              </a:rPr>
              <a:t> افتحوا موقع </a:t>
            </a:r>
            <a:r>
              <a:rPr lang="en-US" dirty="0">
                <a:solidFill>
                  <a:srgbClr val="FF0000"/>
                </a:solidFill>
              </a:rPr>
              <a:t>ClassDojo</a:t>
            </a:r>
            <a:r>
              <a:rPr lang="ar-JO" dirty="0">
                <a:solidFill>
                  <a:schemeClr val="tx1"/>
                </a:solidFill>
              </a:rPr>
              <a:t> وسجّلوا الدخول كمعلمين، نرى كيف يمكن تعديل نظام النقاط والتحفيز . </a:t>
            </a:r>
            <a:endParaRPr lang="en-GB" dirty="0">
              <a:solidFill>
                <a:schemeClr val="tx1"/>
              </a:solidFill>
            </a:endParaRPr>
          </a:p>
          <a:p>
            <a:pPr marL="0" indent="0" algn="r">
              <a:buNone/>
            </a:pP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36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62518-C2F9-0227-8F1F-DAAAE8FC0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7666" y="546100"/>
            <a:ext cx="8596668" cy="1320800"/>
          </a:xfrm>
        </p:spPr>
        <p:txBody>
          <a:bodyPr/>
          <a:lstStyle/>
          <a:p>
            <a:pPr algn="ctr"/>
            <a:r>
              <a:rPr lang="ar-SA" b="1" dirty="0">
                <a:solidFill>
                  <a:schemeClr val="tx1"/>
                </a:solidFill>
              </a:rPr>
              <a:t>ختام الورشة </a:t>
            </a:r>
            <a:endParaRPr lang="en-GB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24FB2-DC28-4C20-5B64-0B12251C3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5834" y="1866900"/>
            <a:ext cx="8596668" cy="3880773"/>
          </a:xfrm>
        </p:spPr>
        <p:txBody>
          <a:bodyPr/>
          <a:lstStyle/>
          <a:p>
            <a:pPr marL="0" indent="0" algn="r">
              <a:buNone/>
            </a:pPr>
            <a:r>
              <a:rPr lang="ar-SA" sz="2800" dirty="0" smtClean="0">
                <a:solidFill>
                  <a:schemeClr val="tx1"/>
                </a:solidFill>
              </a:rPr>
              <a:t>شكرًا </a:t>
            </a:r>
            <a:r>
              <a:rPr lang="ar-SA" sz="2800" dirty="0">
                <a:solidFill>
                  <a:schemeClr val="tx1"/>
                </a:solidFill>
              </a:rPr>
              <a:t>لكل معلم اختار أن يكون قدوة هادئة، وصوتًا آمنًا، ونقطة توازن في حياة </a:t>
            </a:r>
            <a:r>
              <a:rPr lang="ar-SA" sz="2800" dirty="0" smtClean="0">
                <a:solidFill>
                  <a:schemeClr val="tx1"/>
                </a:solidFill>
              </a:rPr>
              <a:t>طلابه</a:t>
            </a:r>
            <a:r>
              <a:rPr lang="en-US" sz="2800" dirty="0">
                <a:solidFill>
                  <a:schemeClr val="tx1"/>
                </a:solidFill>
              </a:rPr>
              <a:t/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ar-SA" sz="2800" dirty="0">
                <a:solidFill>
                  <a:schemeClr val="tx1"/>
                </a:solidFill>
              </a:rPr>
              <a:t>شكرًا لمشاركتكم </a:t>
            </a:r>
            <a:r>
              <a:rPr lang="en-US" dirty="0">
                <a:solidFill>
                  <a:schemeClr val="tx1"/>
                </a:solidFill>
              </a:rPr>
              <a:t>🌸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📩 </a:t>
            </a:r>
            <a:r>
              <a:rPr lang="ar-SA" dirty="0">
                <a:solidFill>
                  <a:schemeClr val="tx1"/>
                </a:solidFill>
              </a:rPr>
              <a:t>للاستفسار أو مشاركة  الخبرات : 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ar-SA" dirty="0">
                <a:solidFill>
                  <a:schemeClr val="tx1"/>
                </a:solidFill>
              </a:rPr>
              <a:t>إخلاص الربيع 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US" b="1" u="sng" dirty="0">
                <a:solidFill>
                  <a:srgbClr val="FF0000"/>
                </a:solidFill>
                <a:hlinkClick r:id="rId2"/>
              </a:rPr>
              <a:t>ekhlasalrabee@yahoo.com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01B54A-BF89-2D77-7677-47EA3A3ADE2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4900" r="90350">
                        <a14:foregroundMark x1="4900" y1="50550" x2="61350" y2="17500"/>
                        <a14:foregroundMark x1="35750" y1="15950" x2="90350" y2="28100"/>
                        <a14:foregroundMark x1="38250" y1="11600" x2="75050" y2="25600"/>
                        <a14:foregroundMark x1="40450" y1="15950" x2="80050" y2="22500"/>
                        <a14:foregroundMark x1="60400" y1="15950" x2="81300" y2="32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00" y="2347691"/>
            <a:ext cx="4851400" cy="485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9203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310</TotalTime>
  <Words>335</Words>
  <Application>Microsoft Office PowerPoint</Application>
  <PresentationFormat>Widescreen</PresentationFormat>
  <Paragraphs>67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Tahoma</vt:lpstr>
      <vt:lpstr>Trebuchet MS</vt:lpstr>
      <vt:lpstr>Wingdings 3</vt:lpstr>
      <vt:lpstr>Facet</vt:lpstr>
      <vt:lpstr>الضبط الصفي بمساعدة أدوات الذكاء الاصطناعي</vt:lpstr>
      <vt:lpstr>PowerPoint Presentation</vt:lpstr>
      <vt:lpstr>نشاط كسر الجليد    – Icebreaker </vt:lpstr>
      <vt:lpstr>محاور الورشة</vt:lpstr>
      <vt:lpstr>فهم السلوك الصفي وإدارته الإيجابية </vt:lpstr>
      <vt:lpstr>الإدارة الصفية الناجحه عنصر أساسي لبيئة دراسية ناجحة ومنضبطة </vt:lpstr>
      <vt:lpstr>PowerPoint Presentation</vt:lpstr>
      <vt:lpstr>PowerPoint Presentation</vt:lpstr>
      <vt:lpstr>PowerPoint Presentation</vt:lpstr>
      <vt:lpstr> مساعدة للمعلم AI تطبيقات</vt:lpstr>
      <vt:lpstr>نماذج عملية </vt:lpstr>
      <vt:lpstr>ختام الورشة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الضبط الصفي بمساعدة أدوات الذكاء الاصطناعي</dc:title>
  <dc:creator>alomariah jo</dc:creator>
  <cp:lastModifiedBy>Maher</cp:lastModifiedBy>
  <cp:revision>9</cp:revision>
  <cp:lastPrinted>2025-10-30T07:35:55Z</cp:lastPrinted>
  <dcterms:created xsi:type="dcterms:W3CDTF">2025-10-30T07:17:54Z</dcterms:created>
  <dcterms:modified xsi:type="dcterms:W3CDTF">2025-10-30T17:24:13Z</dcterms:modified>
</cp:coreProperties>
</file>